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58" r:id="rId5"/>
    <p:sldId id="259"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1500" y="-6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tx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9/22/2014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9/22/2014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tx1">
                    <a:lumMod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9/22/2014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9/22/2014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4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9/22/2014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outerShdw blurRad="47625" dist="12700" dir="2700000" algn="tl" rotWithShape="0">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outerShdw blurRad="47625" dist="12700" dir="2700000" algn="tl" rotWithShape="0">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outerShdw blurRad="47625" dist="12700" dir="2700000" algn="tl" rotWithShape="0">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outerShdw blurRad="47625" dist="12700" dir="2700000" algn="tl" rotWithShape="0">
              <a:srgbClr val="000000">
                <a:alpha val="36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751012" y="1713602"/>
            <a:ext cx="8689976" cy="615697"/>
          </a:xfrm>
          <a:effectLst>
            <a:reflection blurRad="6350" stA="50000" endA="300" endPos="55000" dir="5400000" sy="-100000" algn="bl" rotWithShape="0"/>
          </a:effectLst>
        </p:spPr>
        <p:txBody>
          <a:bodyPr>
            <a:noAutofit/>
          </a:bodyPr>
          <a:lstStyle/>
          <a:p>
            <a:r>
              <a:rPr lang="es-MX" b="1" dirty="0" smtClean="0">
                <a:latin typeface="Aldhabi" panose="01000000000000000000" pitchFamily="2" charset="-78"/>
                <a:cs typeface="Aldhabi" panose="01000000000000000000" pitchFamily="2" charset="-78"/>
              </a:rPr>
              <a:t>Instituto tecnológico de salina CRUZ</a:t>
            </a:r>
            <a:endParaRPr lang="es-MX" b="1" dirty="0">
              <a:latin typeface="Aldhabi" panose="01000000000000000000" pitchFamily="2" charset="-78"/>
              <a:cs typeface="Aldhabi" panose="01000000000000000000" pitchFamily="2" charset="-78"/>
            </a:endParaRPr>
          </a:p>
        </p:txBody>
      </p:sp>
      <p:sp>
        <p:nvSpPr>
          <p:cNvPr id="3" name="Subtítulo 2"/>
          <p:cNvSpPr>
            <a:spLocks noGrp="1"/>
          </p:cNvSpPr>
          <p:nvPr>
            <p:ph type="subTitle" idx="1"/>
          </p:nvPr>
        </p:nvSpPr>
        <p:spPr>
          <a:xfrm>
            <a:off x="1693862" y="2437075"/>
            <a:ext cx="8689976" cy="4021136"/>
          </a:xfrm>
        </p:spPr>
        <p:txBody>
          <a:bodyPr>
            <a:normAutofit fontScale="77500" lnSpcReduction="20000"/>
          </a:bodyPr>
          <a:lstStyle/>
          <a:p>
            <a:r>
              <a:rPr lang="es-MX" b="1" dirty="0">
                <a:effectLst/>
              </a:rPr>
              <a:t>UNIDAD I:</a:t>
            </a:r>
            <a:endParaRPr lang="es-MX" dirty="0">
              <a:effectLst/>
            </a:endParaRPr>
          </a:p>
          <a:p>
            <a:r>
              <a:rPr lang="es-MX" dirty="0" smtClean="0">
                <a:effectLst/>
              </a:rPr>
              <a:t>Fundamentos de redes</a:t>
            </a:r>
          </a:p>
          <a:p>
            <a:r>
              <a:rPr lang="es-MX" b="1" dirty="0">
                <a:effectLst/>
              </a:rPr>
              <a:t>Tema:</a:t>
            </a:r>
          </a:p>
          <a:p>
            <a:r>
              <a:rPr lang="es-MX" dirty="0">
                <a:effectLst/>
              </a:rPr>
              <a:t>Protocolo echo</a:t>
            </a:r>
          </a:p>
          <a:p>
            <a:r>
              <a:rPr lang="es-MX" b="1" dirty="0">
                <a:effectLst/>
              </a:rPr>
              <a:t>Docente:</a:t>
            </a:r>
          </a:p>
          <a:p>
            <a:r>
              <a:rPr lang="es-MX" dirty="0">
                <a:effectLst/>
              </a:rPr>
              <a:t>Susana Mónica roman Nájera</a:t>
            </a:r>
          </a:p>
          <a:p>
            <a:r>
              <a:rPr lang="es-MX" b="1" dirty="0">
                <a:effectLst/>
              </a:rPr>
              <a:t>Integrantes del equipo</a:t>
            </a:r>
            <a:r>
              <a:rPr lang="es-MX" b="1" dirty="0" smtClean="0">
                <a:effectLst/>
              </a:rPr>
              <a:t>:</a:t>
            </a:r>
          </a:p>
          <a:p>
            <a:r>
              <a:rPr lang="es-MX" dirty="0" smtClean="0">
                <a:effectLst/>
              </a:rPr>
              <a:t>García Ibáñez marco Antonio</a:t>
            </a:r>
            <a:endParaRPr lang="es-MX" dirty="0">
              <a:effectLst/>
            </a:endParaRPr>
          </a:p>
          <a:p>
            <a:r>
              <a:rPr lang="es-MX" dirty="0">
                <a:effectLst/>
              </a:rPr>
              <a:t>Garcia </a:t>
            </a:r>
            <a:r>
              <a:rPr lang="es-MX" dirty="0" smtClean="0">
                <a:effectLst/>
              </a:rPr>
              <a:t>Ramírez </a:t>
            </a:r>
            <a:r>
              <a:rPr lang="es-MX" dirty="0">
                <a:effectLst/>
              </a:rPr>
              <a:t>Cristopher</a:t>
            </a:r>
          </a:p>
          <a:p>
            <a:r>
              <a:rPr lang="es-MX" dirty="0" smtClean="0">
                <a:effectLst/>
              </a:rPr>
              <a:t>Jiménez </a:t>
            </a:r>
            <a:r>
              <a:rPr lang="es-MX" dirty="0">
                <a:effectLst/>
              </a:rPr>
              <a:t>Garcia </a:t>
            </a:r>
            <a:r>
              <a:rPr lang="es-MX" dirty="0" smtClean="0">
                <a:effectLst/>
              </a:rPr>
              <a:t>Angel Daniel</a:t>
            </a:r>
            <a:endParaRPr lang="es-MX" dirty="0">
              <a:effectLst/>
            </a:endParaRPr>
          </a:p>
        </p:txBody>
      </p:sp>
      <p:grpSp>
        <p:nvGrpSpPr>
          <p:cNvPr id="4" name="5 Grupo"/>
          <p:cNvGrpSpPr/>
          <p:nvPr/>
        </p:nvGrpSpPr>
        <p:grpSpPr>
          <a:xfrm>
            <a:off x="14516" y="5315"/>
            <a:ext cx="12177483" cy="1371911"/>
            <a:chOff x="0" y="0"/>
            <a:chExt cx="6741994" cy="1064525"/>
          </a:xfrm>
        </p:grpSpPr>
        <p:grpSp>
          <p:nvGrpSpPr>
            <p:cNvPr id="5" name="4 Grupo"/>
            <p:cNvGrpSpPr/>
            <p:nvPr/>
          </p:nvGrpSpPr>
          <p:grpSpPr>
            <a:xfrm>
              <a:off x="0" y="0"/>
              <a:ext cx="4585648" cy="900752"/>
              <a:chOff x="0" y="0"/>
              <a:chExt cx="4585648" cy="900752"/>
            </a:xfrm>
          </p:grpSpPr>
          <p:pic>
            <p:nvPicPr>
              <p:cNvPr id="7" name="0 Imagen"/>
              <p:cNvPicPr>
                <a:picLocks noChangeAspect="1"/>
              </p:cNvPicPr>
              <p:nvPr/>
            </p:nvPicPr>
            <p:blipFill>
              <a:blip r:embed="rId2" cstate="print">
                <a:grayscl/>
                <a:extLst>
                  <a:ext uri="{28A0092B-C50C-407E-A947-70E740481C1C}">
                    <a14:useLocalDpi xmlns:a14="http://schemas.microsoft.com/office/drawing/2010/main" val="0"/>
                  </a:ext>
                </a:extLst>
              </a:blip>
              <a:stretch>
                <a:fillRect/>
              </a:stretch>
            </p:blipFill>
            <p:spPr>
              <a:xfrm>
                <a:off x="0" y="0"/>
                <a:ext cx="2975212" cy="900752"/>
              </a:xfrm>
              <a:prstGeom prst="rect">
                <a:avLst/>
              </a:prstGeom>
            </p:spPr>
          </p:pic>
          <p:pic>
            <p:nvPicPr>
              <p:cNvPr id="8" name="0 Imagen"/>
              <p:cNvPicPr>
                <a:picLocks noChangeAspect="1"/>
              </p:cNvPicPr>
              <p:nvPr/>
            </p:nvPicPr>
            <p:blipFill>
              <a:blip r:embed="rId3">
                <a:grayscl/>
                <a:extLst>
                  <a:ext uri="{28A0092B-C50C-407E-A947-70E740481C1C}">
                    <a14:useLocalDpi xmlns:a14="http://schemas.microsoft.com/office/drawing/2010/main" val="0"/>
                  </a:ext>
                </a:extLst>
              </a:blip>
              <a:stretch>
                <a:fillRect/>
              </a:stretch>
            </p:blipFill>
            <p:spPr>
              <a:xfrm>
                <a:off x="3084394" y="54591"/>
                <a:ext cx="1501254" cy="846161"/>
              </a:xfrm>
              <a:prstGeom prst="rect">
                <a:avLst/>
              </a:prstGeom>
            </p:spPr>
          </p:pic>
        </p:grpSp>
        <p:pic>
          <p:nvPicPr>
            <p:cNvPr id="6" name="0 Imagen"/>
            <p:cNvPicPr>
              <a:picLocks noChangeAspect="1"/>
            </p:cNvPicPr>
            <p:nvPr/>
          </p:nvPicPr>
          <p:blipFill>
            <a:blip r:embed="rId4">
              <a:grayscl/>
              <a:extLst>
                <a:ext uri="{28A0092B-C50C-407E-A947-70E740481C1C}">
                  <a14:useLocalDpi xmlns:a14="http://schemas.microsoft.com/office/drawing/2010/main" val="0"/>
                </a:ext>
              </a:extLst>
            </a:blip>
            <a:stretch>
              <a:fillRect/>
            </a:stretch>
          </p:blipFill>
          <p:spPr>
            <a:xfrm>
              <a:off x="5090615" y="68238"/>
              <a:ext cx="1651379" cy="996287"/>
            </a:xfrm>
            <a:prstGeom prst="rect">
              <a:avLst/>
            </a:prstGeom>
          </p:spPr>
        </p:pic>
      </p:grpSp>
    </p:spTree>
    <p:extLst>
      <p:ext uri="{BB962C8B-B14F-4D97-AF65-F5344CB8AC3E}">
        <p14:creationId xmlns:p14="http://schemas.microsoft.com/office/powerpoint/2010/main" val="24455908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1264504" y="1645652"/>
            <a:ext cx="9432725" cy="3464968"/>
          </a:xfrm>
          <a:scene3d>
            <a:camera prst="orthographicFront"/>
            <a:lightRig rig="threePt" dir="t"/>
          </a:scene3d>
          <a:sp3d>
            <a:bevelT/>
          </a:sp3d>
        </p:spPr>
        <p:txBody>
          <a:bodyPr>
            <a:noAutofit/>
          </a:bodyPr>
          <a:lstStyle/>
          <a:p>
            <a:r>
              <a:rPr lang="es-MX" sz="11500" b="1" cap="none" dirty="0" smtClean="0">
                <a:ln w="6600">
                  <a:solidFill>
                    <a:schemeClr val="accent2"/>
                  </a:solidFill>
                  <a:prstDash val="solid"/>
                </a:ln>
                <a:solidFill>
                  <a:srgbClr val="FFFFFF"/>
                </a:solidFill>
                <a:effectLst>
                  <a:outerShdw dist="38100" dir="2700000" algn="tl" rotWithShape="0">
                    <a:schemeClr val="accent2"/>
                  </a:outerShdw>
                </a:effectLst>
                <a:latin typeface="Algerian" panose="04020705040A02060702" pitchFamily="82" charset="0"/>
                <a:cs typeface="Arabic Typesetting" panose="03020402040406030203" pitchFamily="66" charset="-78"/>
              </a:rPr>
              <a:t>Protocolo “echo”</a:t>
            </a:r>
            <a:endParaRPr lang="es-MX" sz="11500" b="1" cap="none" dirty="0">
              <a:ln w="6600">
                <a:solidFill>
                  <a:schemeClr val="accent2"/>
                </a:solidFill>
                <a:prstDash val="solid"/>
              </a:ln>
              <a:solidFill>
                <a:srgbClr val="FFFFFF"/>
              </a:solidFill>
              <a:effectLst>
                <a:outerShdw dist="38100" dir="2700000" algn="tl" rotWithShape="0">
                  <a:schemeClr val="accent2"/>
                </a:outerShdw>
              </a:effectLst>
              <a:latin typeface="Algerian" panose="04020705040A02060702" pitchFamily="82" charset="0"/>
              <a:cs typeface="Arabic Typesetting" panose="03020402040406030203" pitchFamily="66" charset="-78"/>
            </a:endParaRPr>
          </a:p>
        </p:txBody>
      </p:sp>
    </p:spTree>
    <p:extLst>
      <p:ext uri="{BB962C8B-B14F-4D97-AF65-F5344CB8AC3E}">
        <p14:creationId xmlns:p14="http://schemas.microsoft.com/office/powerpoint/2010/main" val="207930553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01248" y="1477744"/>
            <a:ext cx="10363826" cy="4021182"/>
          </a:xfrm>
          <a:effectLst>
            <a:glow rad="228600">
              <a:schemeClr val="accent6">
                <a:satMod val="175000"/>
                <a:alpha val="40000"/>
              </a:schemeClr>
            </a:glow>
          </a:effectLst>
        </p:spPr>
        <p:txBody>
          <a:bodyPr>
            <a:noAutofit/>
          </a:bodyPr>
          <a:lstStyle/>
          <a:p>
            <a:pPr algn="just"/>
            <a:r>
              <a:rPr lang="es-MX" sz="2800" b="1" dirty="0">
                <a:ln>
                  <a:solidFill>
                    <a:schemeClr val="bg1"/>
                  </a:solidFill>
                </a:ln>
                <a:effectLst>
                  <a:outerShdw blurRad="38100" dist="38100" dir="2700000" algn="tl">
                    <a:srgbClr val="000000">
                      <a:alpha val="43137"/>
                    </a:srgbClr>
                  </a:outerShdw>
                </a:effectLst>
              </a:rPr>
              <a:t>El Protocolo Echo es un servicio en el de Protocolos </a:t>
            </a:r>
            <a:r>
              <a:rPr lang="es-MX" sz="2800" b="1" dirty="0" err="1" smtClean="0">
                <a:ln>
                  <a:solidFill>
                    <a:schemeClr val="bg1"/>
                  </a:solidFill>
                </a:ln>
                <a:effectLst>
                  <a:outerShdw blurRad="38100" dist="38100" dir="2700000" algn="tl">
                    <a:srgbClr val="000000">
                      <a:alpha val="43137"/>
                    </a:srgbClr>
                  </a:outerShdw>
                </a:effectLst>
              </a:rPr>
              <a:t>dE</a:t>
            </a:r>
            <a:r>
              <a:rPr lang="es-MX" sz="2800" b="1" dirty="0" smtClean="0">
                <a:ln>
                  <a:solidFill>
                    <a:schemeClr val="bg1"/>
                  </a:solidFill>
                </a:ln>
                <a:effectLst>
                  <a:outerShdw blurRad="38100" dist="38100" dir="2700000" algn="tl">
                    <a:srgbClr val="000000">
                      <a:alpha val="43137"/>
                    </a:srgbClr>
                  </a:outerShdw>
                </a:effectLst>
              </a:rPr>
              <a:t> Internet</a:t>
            </a:r>
            <a:r>
              <a:rPr lang="es-MX" sz="2800" b="1" dirty="0">
                <a:ln>
                  <a:solidFill>
                    <a:schemeClr val="bg1"/>
                  </a:solidFill>
                </a:ln>
                <a:effectLst>
                  <a:outerShdw blurRad="38100" dist="38100" dir="2700000" algn="tl">
                    <a:srgbClr val="000000">
                      <a:alpha val="43137"/>
                    </a:srgbClr>
                  </a:outerShdw>
                </a:effectLst>
              </a:rPr>
              <a:t> definido en el RFC </a:t>
            </a:r>
            <a:r>
              <a:rPr lang="es-MX" sz="2800" b="1" dirty="0" smtClean="0">
                <a:ln>
                  <a:solidFill>
                    <a:schemeClr val="bg1"/>
                  </a:solidFill>
                </a:ln>
                <a:effectLst>
                  <a:outerShdw blurRad="38100" dist="38100" dir="2700000" algn="tl">
                    <a:srgbClr val="000000">
                      <a:alpha val="43137"/>
                    </a:srgbClr>
                  </a:outerShdw>
                </a:effectLst>
              </a:rPr>
              <a:t>862. </a:t>
            </a:r>
            <a:r>
              <a:rPr lang="es-MX" sz="2800" b="1" dirty="0">
                <a:ln>
                  <a:solidFill>
                    <a:schemeClr val="bg1"/>
                  </a:solidFill>
                </a:ln>
                <a:effectLst>
                  <a:outerShdw blurRad="38100" dist="38100" dir="2700000" algn="tl">
                    <a:srgbClr val="000000">
                      <a:alpha val="43137"/>
                    </a:srgbClr>
                  </a:outerShdw>
                </a:effectLst>
              </a:rPr>
              <a:t>Se propuso originalmente para las pruebas y la medición de los tiempos de ida y vuelta en las redes IP.</a:t>
            </a:r>
          </a:p>
          <a:p>
            <a:pPr algn="just"/>
            <a:r>
              <a:rPr lang="es-MX" sz="2800" b="1" dirty="0">
                <a:ln>
                  <a:solidFill>
                    <a:schemeClr val="bg1"/>
                  </a:solidFill>
                </a:ln>
                <a:effectLst>
                  <a:outerShdw blurRad="38100" dist="38100" dir="2700000" algn="tl">
                    <a:srgbClr val="000000">
                      <a:alpha val="43137"/>
                    </a:srgbClr>
                  </a:outerShdw>
                </a:effectLst>
              </a:rPr>
              <a:t>Un host puede conectarse a un servidor que soporte el protocolo Echo usando el Protocolo de Control de Transmisión (TCP) o el </a:t>
            </a:r>
            <a:r>
              <a:rPr lang="es-MX" sz="2800" b="1" dirty="0" err="1">
                <a:ln>
                  <a:solidFill>
                    <a:schemeClr val="bg1"/>
                  </a:solidFill>
                </a:ln>
                <a:effectLst>
                  <a:outerShdw blurRad="38100" dist="38100" dir="2700000" algn="tl">
                    <a:srgbClr val="000000">
                      <a:alpha val="43137"/>
                    </a:srgbClr>
                  </a:outerShdw>
                </a:effectLst>
              </a:rPr>
              <a:t>User</a:t>
            </a:r>
            <a:r>
              <a:rPr lang="es-MX" sz="2800" b="1" dirty="0">
                <a:ln>
                  <a:solidFill>
                    <a:schemeClr val="bg1"/>
                  </a:solidFill>
                </a:ln>
                <a:effectLst>
                  <a:outerShdw blurRad="38100" dist="38100" dir="2700000" algn="tl">
                    <a:srgbClr val="000000">
                      <a:alpha val="43137"/>
                    </a:srgbClr>
                  </a:outerShdw>
                </a:effectLst>
              </a:rPr>
              <a:t> </a:t>
            </a:r>
            <a:r>
              <a:rPr lang="es-MX" sz="2800" b="1" dirty="0" err="1">
                <a:ln>
                  <a:solidFill>
                    <a:schemeClr val="bg1"/>
                  </a:solidFill>
                </a:ln>
                <a:effectLst>
                  <a:outerShdw blurRad="38100" dist="38100" dir="2700000" algn="tl">
                    <a:srgbClr val="000000">
                      <a:alpha val="43137"/>
                    </a:srgbClr>
                  </a:outerShdw>
                </a:effectLst>
              </a:rPr>
              <a:t>Datagram</a:t>
            </a:r>
            <a:r>
              <a:rPr lang="es-MX" sz="2800" b="1" dirty="0">
                <a:ln>
                  <a:solidFill>
                    <a:schemeClr val="bg1"/>
                  </a:solidFill>
                </a:ln>
                <a:effectLst>
                  <a:outerShdw blurRad="38100" dist="38100" dir="2700000" algn="tl">
                    <a:srgbClr val="000000">
                      <a:alpha val="43137"/>
                    </a:srgbClr>
                  </a:outerShdw>
                </a:effectLst>
              </a:rPr>
              <a:t> </a:t>
            </a:r>
            <a:r>
              <a:rPr lang="es-MX" sz="2800" b="1" dirty="0" err="1">
                <a:ln>
                  <a:solidFill>
                    <a:schemeClr val="bg1"/>
                  </a:solidFill>
                </a:ln>
                <a:effectLst>
                  <a:outerShdw blurRad="38100" dist="38100" dir="2700000" algn="tl">
                    <a:srgbClr val="000000">
                      <a:alpha val="43137"/>
                    </a:srgbClr>
                  </a:outerShdw>
                </a:effectLst>
              </a:rPr>
              <a:t>Protocol</a:t>
            </a:r>
            <a:r>
              <a:rPr lang="es-MX" sz="2800" b="1" dirty="0">
                <a:ln>
                  <a:solidFill>
                    <a:schemeClr val="bg1"/>
                  </a:solidFill>
                </a:ln>
                <a:effectLst>
                  <a:outerShdw blurRad="38100" dist="38100" dir="2700000" algn="tl">
                    <a:srgbClr val="000000">
                      <a:alpha val="43137"/>
                    </a:srgbClr>
                  </a:outerShdw>
                </a:effectLst>
              </a:rPr>
              <a:t> (UDP</a:t>
            </a:r>
            <a:r>
              <a:rPr lang="es-MX" sz="2800" b="1" dirty="0" smtClean="0">
                <a:ln>
                  <a:solidFill>
                    <a:schemeClr val="bg1"/>
                  </a:solidFill>
                </a:ln>
                <a:effectLst>
                  <a:outerShdw blurRad="38100" dist="38100" dir="2700000" algn="tl">
                    <a:srgbClr val="000000">
                      <a:alpha val="43137"/>
                    </a:srgbClr>
                  </a:outerShdw>
                </a:effectLst>
              </a:rPr>
              <a:t>).</a:t>
            </a:r>
            <a:endParaRPr lang="es-MX" sz="2800" b="1" dirty="0">
              <a:ln>
                <a:solidFill>
                  <a:schemeClr val="bg1"/>
                </a:solidFill>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2103689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51352" y="1427640"/>
            <a:ext cx="10363826" cy="3424107"/>
          </a:xfrm>
        </p:spPr>
        <p:txBody>
          <a:bodyPr>
            <a:normAutofit/>
          </a:bodyPr>
          <a:lstStyle/>
          <a:p>
            <a:pPr algn="just"/>
            <a:r>
              <a:rPr lang="es-MX" sz="2800" b="1" dirty="0">
                <a:ln>
                  <a:solidFill>
                    <a:schemeClr val="bg1"/>
                  </a:solidFill>
                </a:ln>
                <a:effectLst>
                  <a:outerShdw blurRad="38100" dist="38100" dir="2700000" algn="tl">
                    <a:srgbClr val="000000">
                      <a:alpha val="43137"/>
                    </a:srgbClr>
                  </a:outerShdw>
                </a:effectLst>
              </a:rPr>
              <a:t>Este RFC especifica un estándar para la comunidad ARPA Internet. Los hosts </a:t>
            </a:r>
            <a:r>
              <a:rPr lang="es-MX" sz="2800" b="1" dirty="0" smtClean="0">
                <a:ln>
                  <a:solidFill>
                    <a:schemeClr val="bg1"/>
                  </a:solidFill>
                </a:ln>
                <a:effectLst>
                  <a:outerShdw blurRad="38100" dist="38100" dir="2700000" algn="tl">
                    <a:srgbClr val="000000">
                      <a:alpha val="43137"/>
                    </a:srgbClr>
                  </a:outerShdw>
                </a:effectLst>
              </a:rPr>
              <a:t>de la </a:t>
            </a:r>
            <a:r>
              <a:rPr lang="es-MX" sz="2800" b="1" dirty="0">
                <a:ln>
                  <a:solidFill>
                    <a:schemeClr val="bg1"/>
                  </a:solidFill>
                </a:ln>
                <a:effectLst>
                  <a:outerShdw blurRad="38100" dist="38100" dir="2700000" algn="tl">
                    <a:srgbClr val="000000">
                      <a:alpha val="43137"/>
                    </a:srgbClr>
                  </a:outerShdw>
                </a:effectLst>
              </a:rPr>
              <a:t>ARPA Internet que decidan implementar un Protocolo Echo se espera adoptar y aplicar esta norma.</a:t>
            </a:r>
          </a:p>
          <a:p>
            <a:pPr algn="just"/>
            <a:r>
              <a:rPr lang="es-MX" sz="2800" b="1" dirty="0">
                <a:ln>
                  <a:solidFill>
                    <a:schemeClr val="bg1"/>
                  </a:solidFill>
                </a:ln>
                <a:effectLst>
                  <a:outerShdw blurRad="38100" dist="38100" dir="2700000" algn="tl">
                    <a:srgbClr val="000000">
                      <a:alpha val="43137"/>
                    </a:srgbClr>
                  </a:outerShdw>
                </a:effectLst>
              </a:rPr>
              <a:t>servicio echo simplemente envía de nuevo a la fuente de origen de los datos de </a:t>
            </a:r>
            <a:r>
              <a:rPr lang="es-MX" sz="2800" b="1" dirty="0" smtClean="0">
                <a:ln>
                  <a:solidFill>
                    <a:schemeClr val="bg1"/>
                  </a:solidFill>
                </a:ln>
                <a:effectLst>
                  <a:outerShdw blurRad="38100" dist="38100" dir="2700000" algn="tl">
                    <a:srgbClr val="000000">
                      <a:alpha val="43137"/>
                    </a:srgbClr>
                  </a:outerShdw>
                </a:effectLst>
              </a:rPr>
              <a:t>TI recibe</a:t>
            </a:r>
            <a:r>
              <a:rPr lang="es-MX" sz="2800" b="1" dirty="0">
                <a:ln>
                  <a:solidFill>
                    <a:schemeClr val="bg1"/>
                  </a:solidFill>
                </a:ln>
                <a:effectLst>
                  <a:outerShdw blurRad="38100" dist="38100" dir="2700000" algn="tl">
                    <a:srgbClr val="000000">
                      <a:alpha val="43137"/>
                    </a:srgbClr>
                  </a:outerShdw>
                </a:effectLst>
              </a:rPr>
              <a:t>.</a:t>
            </a:r>
          </a:p>
          <a:p>
            <a:endParaRPr lang="es-MX" dirty="0"/>
          </a:p>
        </p:txBody>
      </p:sp>
    </p:spTree>
    <p:extLst>
      <p:ext uri="{BB962C8B-B14F-4D97-AF65-F5344CB8AC3E}">
        <p14:creationId xmlns:p14="http://schemas.microsoft.com/office/powerpoint/2010/main" val="41970089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13774" y="563348"/>
            <a:ext cx="10363826" cy="5010734"/>
          </a:xfrm>
        </p:spPr>
        <p:txBody>
          <a:bodyPr>
            <a:noAutofit/>
          </a:bodyPr>
          <a:lstStyle/>
          <a:p>
            <a:pPr algn="just"/>
            <a:r>
              <a:rPr lang="es-MX" sz="3600" b="1" dirty="0">
                <a:ln>
                  <a:solidFill>
                    <a:srgbClr val="92D050"/>
                  </a:solidFill>
                </a:ln>
                <a:effectLst>
                  <a:outerShdw blurRad="38100" dist="38100" dir="2700000" algn="tl">
                    <a:srgbClr val="000000">
                      <a:alpha val="43137"/>
                    </a:srgbClr>
                  </a:outerShdw>
                </a:effectLst>
              </a:rPr>
              <a:t>Servicio TCP Base Echo</a:t>
            </a:r>
          </a:p>
          <a:p>
            <a:pPr marL="0" indent="0" algn="just">
              <a:buNone/>
            </a:pPr>
            <a:r>
              <a:rPr lang="es-MX" sz="2800" b="1" dirty="0">
                <a:ln>
                  <a:solidFill>
                    <a:schemeClr val="bg1"/>
                  </a:solidFill>
                </a:ln>
                <a:effectLst>
                  <a:outerShdw blurRad="38100" dist="38100" dir="2700000" algn="tl">
                    <a:srgbClr val="000000">
                      <a:alpha val="43137"/>
                    </a:srgbClr>
                  </a:outerShdw>
                </a:effectLst>
              </a:rPr>
              <a:t> </a:t>
            </a:r>
            <a:endParaRPr lang="es-MX" sz="2800" b="1" dirty="0" smtClean="0">
              <a:ln>
                <a:solidFill>
                  <a:schemeClr val="bg1"/>
                </a:solidFill>
              </a:ln>
              <a:effectLst>
                <a:outerShdw blurRad="38100" dist="38100" dir="2700000" algn="tl">
                  <a:srgbClr val="000000">
                    <a:alpha val="43137"/>
                  </a:srgbClr>
                </a:outerShdw>
              </a:effectLst>
            </a:endParaRPr>
          </a:p>
          <a:p>
            <a:pPr algn="just"/>
            <a:r>
              <a:rPr lang="es-MX" sz="2800" b="1" dirty="0" smtClean="0">
                <a:ln>
                  <a:solidFill>
                    <a:schemeClr val="bg1"/>
                  </a:solidFill>
                </a:ln>
                <a:effectLst>
                  <a:outerShdw blurRad="38100" dist="38100" dir="2700000" algn="tl">
                    <a:srgbClr val="000000">
                      <a:alpha val="43137"/>
                    </a:srgbClr>
                  </a:outerShdw>
                </a:effectLst>
              </a:rPr>
              <a:t>Un </a:t>
            </a:r>
            <a:r>
              <a:rPr lang="es-MX" sz="2800" b="1" dirty="0">
                <a:ln>
                  <a:solidFill>
                    <a:schemeClr val="bg1"/>
                  </a:solidFill>
                </a:ln>
                <a:effectLst>
                  <a:outerShdw blurRad="38100" dist="38100" dir="2700000" algn="tl">
                    <a:srgbClr val="000000">
                      <a:alpha val="43137"/>
                    </a:srgbClr>
                  </a:outerShdw>
                </a:effectLst>
              </a:rPr>
              <a:t>servicio de eco se define como una aplicación basada en la conexión TCP.   Un servidor espera conexiones TCP en el puerto TCP 7. Una vez que un   conexión se establece cualquier dato recibido es enviado de vuelta. Este   continúa hasta que el usuario llamante finaliza la conexión.</a:t>
            </a:r>
          </a:p>
        </p:txBody>
      </p:sp>
    </p:spTree>
    <p:extLst>
      <p:ext uri="{BB962C8B-B14F-4D97-AF65-F5344CB8AC3E}">
        <p14:creationId xmlns:p14="http://schemas.microsoft.com/office/powerpoint/2010/main" val="94716299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901248" y="1127015"/>
            <a:ext cx="10363826" cy="4459593"/>
          </a:xfrm>
        </p:spPr>
        <p:txBody>
          <a:bodyPr/>
          <a:lstStyle/>
          <a:p>
            <a:pPr marL="0" indent="0">
              <a:buNone/>
            </a:pPr>
            <a:r>
              <a:rPr lang="es-MX" sz="3600" b="1" dirty="0">
                <a:ln>
                  <a:solidFill>
                    <a:srgbClr val="92D050"/>
                  </a:solidFill>
                </a:ln>
                <a:effectLst>
                  <a:outerShdw blurRad="38100" dist="38100" dir="2700000" algn="tl">
                    <a:srgbClr val="000000">
                      <a:alpha val="43137"/>
                    </a:srgbClr>
                  </a:outerShdw>
                </a:effectLst>
              </a:rPr>
              <a:t>Servicio UDP </a:t>
            </a:r>
            <a:r>
              <a:rPr lang="es-MX" sz="3600" b="1" dirty="0" smtClean="0">
                <a:ln>
                  <a:solidFill>
                    <a:srgbClr val="92D050"/>
                  </a:solidFill>
                </a:ln>
                <a:effectLst>
                  <a:outerShdw blurRad="38100" dist="38100" dir="2700000" algn="tl">
                    <a:srgbClr val="000000">
                      <a:alpha val="43137"/>
                    </a:srgbClr>
                  </a:outerShdw>
                </a:effectLst>
              </a:rPr>
              <a:t>Base </a:t>
            </a:r>
            <a:r>
              <a:rPr lang="es-MX" sz="3600" b="1" dirty="0">
                <a:ln>
                  <a:solidFill>
                    <a:srgbClr val="92D050"/>
                  </a:solidFill>
                </a:ln>
                <a:effectLst>
                  <a:outerShdw blurRad="38100" dist="38100" dir="2700000" algn="tl">
                    <a:srgbClr val="000000">
                      <a:alpha val="43137"/>
                    </a:srgbClr>
                  </a:outerShdw>
                </a:effectLst>
              </a:rPr>
              <a:t>Echo</a:t>
            </a:r>
          </a:p>
          <a:p>
            <a:pPr algn="just"/>
            <a:r>
              <a:rPr lang="es-MX" sz="2800" b="1" dirty="0">
                <a:ln>
                  <a:solidFill>
                    <a:schemeClr val="bg1"/>
                  </a:solidFill>
                </a:ln>
                <a:effectLst>
                  <a:outerShdw blurRad="38100" dist="38100" dir="2700000" algn="tl">
                    <a:srgbClr val="000000">
                      <a:alpha val="43137"/>
                    </a:srgbClr>
                  </a:outerShdw>
                </a:effectLst>
              </a:rPr>
              <a:t>Otro servicio de eco se define como una aplicación basada en datagramas UDP. Un servidor espera datagramas UDP en el puerto UDP 7. Cuando un datagrama se recibe, los datos de que se envíe de vuelta en un contestador datagrama.</a:t>
            </a:r>
          </a:p>
        </p:txBody>
      </p:sp>
    </p:spTree>
    <p:extLst>
      <p:ext uri="{BB962C8B-B14F-4D97-AF65-F5344CB8AC3E}">
        <p14:creationId xmlns:p14="http://schemas.microsoft.com/office/powerpoint/2010/main" val="15088198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quarter" idx="13"/>
          </p:nvPr>
        </p:nvSpPr>
        <p:spPr>
          <a:xfrm>
            <a:off x="856624" y="1052642"/>
            <a:ext cx="10363826" cy="4586158"/>
          </a:xfrm>
        </p:spPr>
        <p:txBody>
          <a:bodyPr/>
          <a:lstStyle/>
          <a:p>
            <a:pPr algn="just"/>
            <a:r>
              <a:rPr lang="es-MX" sz="2800" b="1" dirty="0">
                <a:ln>
                  <a:solidFill>
                    <a:schemeClr val="bg1"/>
                  </a:solidFill>
                </a:ln>
                <a:effectLst>
                  <a:outerShdw blurRad="38100" dist="38100" dir="2700000" algn="tl">
                    <a:srgbClr val="000000">
                      <a:alpha val="43137"/>
                    </a:srgbClr>
                  </a:outerShdw>
                </a:effectLst>
              </a:rPr>
              <a:t>Es útil para hacer comprobaciones sobre el estado de la conectividad de una red.</a:t>
            </a:r>
          </a:p>
          <a:p>
            <a:pPr algn="just"/>
            <a:r>
              <a:rPr lang="es-MX" sz="2800" b="1" dirty="0">
                <a:ln>
                  <a:solidFill>
                    <a:schemeClr val="bg1"/>
                  </a:solidFill>
                </a:ln>
                <a:effectLst>
                  <a:outerShdw blurRad="38100" dist="38100" dir="2700000" algn="tl">
                    <a:srgbClr val="000000">
                      <a:alpha val="43137"/>
                    </a:srgbClr>
                  </a:outerShdw>
                </a:effectLst>
              </a:rPr>
              <a:t>Es utilizado en las terminales de los sistemas operativos como Unix, GNU/Linux, o MS-DOS; dentro de pequeños programas llamados scripts; y en ciertos lenguajes de programación tales como PHP.</a:t>
            </a:r>
          </a:p>
          <a:p>
            <a:pPr marL="0" indent="0">
              <a:buNone/>
            </a:pPr>
            <a:endParaRPr lang="es-MX" dirty="0"/>
          </a:p>
        </p:txBody>
      </p:sp>
    </p:spTree>
    <p:extLst>
      <p:ext uri="{BB962C8B-B14F-4D97-AF65-F5344CB8AC3E}">
        <p14:creationId xmlns:p14="http://schemas.microsoft.com/office/powerpoint/2010/main" val="41646122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Gota">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892FADA9-420D-4323-A7A4-C1060166525B}"/>
    </a:ext>
  </a:extLst>
</a:theme>
</file>

<file path=docProps/app.xml><?xml version="1.0" encoding="utf-8"?>
<Properties xmlns="http://schemas.openxmlformats.org/officeDocument/2006/extended-properties" xmlns:vt="http://schemas.openxmlformats.org/officeDocument/2006/docPropsVTypes">
  <Template/>
  <TotalTime>154</TotalTime>
  <Words>167</Words>
  <Application>Microsoft Office PowerPoint</Application>
  <PresentationFormat>Personalizado</PresentationFormat>
  <Paragraphs>23</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Gota</vt:lpstr>
      <vt:lpstr>Instituto tecnológico de salina CRUZ</vt:lpstr>
      <vt:lpstr>Protocolo “echo”</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tecnológico de salina CRUZ</dc:title>
  <dc:creator>dang</dc:creator>
  <cp:lastModifiedBy>marco antonio</cp:lastModifiedBy>
  <cp:revision>17</cp:revision>
  <dcterms:created xsi:type="dcterms:W3CDTF">2014-09-22T14:08:20Z</dcterms:created>
  <dcterms:modified xsi:type="dcterms:W3CDTF">2014-09-23T04:01:16Z</dcterms:modified>
</cp:coreProperties>
</file>